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a643d6179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a643d6179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42a8601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542a8601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42a8601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542a8601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c67532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5c67532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c67532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5c67532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5c675324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5c675324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81c1b448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81c1b448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81c1b448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81c1b448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81c1b448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81c1b448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81c1b448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81c1b448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81c1b44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81c1b44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2f375b92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92f375b92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542a8601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542a8601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5c675324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f5c675324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5c6753241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f5c6753241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5c675324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5c675324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5c675324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5c675324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81c1b448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81c1b448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bb320467b1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bb320467b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c675324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5c675324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2f375b925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2f375b925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b3052edf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b3052edf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b3052edf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b3052edf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542a860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542a860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542a8601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542a8601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42a8601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542a8601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c675324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c675324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53750" y="835550"/>
            <a:ext cx="8444400" cy="240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800">
                <a:solidFill>
                  <a:srgbClr val="000000"/>
                </a:solidFill>
              </a:rPr>
              <a:t>Total News: Putting the Public at the Center of the Civic Solar System</a:t>
            </a:r>
            <a:endParaRPr b="1" sz="4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53750" y="3431525"/>
            <a:ext cx="8520600" cy="12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</a:rPr>
              <a:t>Rotary Club</a:t>
            </a:r>
            <a:r>
              <a:rPr b="1" lang="en" sz="2000">
                <a:solidFill>
                  <a:srgbClr val="000000"/>
                </a:solidFill>
              </a:rPr>
              <a:t> (July 30, 2026)</a:t>
            </a:r>
            <a:endParaRPr b="1" sz="2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</a:rPr>
              <a:t>Dave Askins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</a:rPr>
              <a:t>The B Square Bulletin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Present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2"/>
          <p:cNvSpPr txBox="1"/>
          <p:nvPr>
            <p:ph idx="1" type="subTitle"/>
          </p:nvPr>
        </p:nvSpPr>
        <p:spPr>
          <a:xfrm>
            <a:off x="1990500" y="2088975"/>
            <a:ext cx="5605800" cy="15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en"/>
              <a:t>website </a:t>
            </a:r>
            <a:endParaRPr b="1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en"/>
              <a:t>individual articles by email </a:t>
            </a:r>
            <a:endParaRPr b="1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en"/>
              <a:t>bi-weekly newsletter 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3" title="website Screenshot 2026-07-25 at 11.06.0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448" y="0"/>
            <a:ext cx="85711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 title="Almost Daily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4182" y="0"/>
            <a:ext cx="497563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5" title="emailed article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2460" y="0"/>
            <a:ext cx="453907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/>
          <p:nvPr>
            <p:ph type="ctrTitle"/>
          </p:nvPr>
        </p:nvSpPr>
        <p:spPr>
          <a:xfrm>
            <a:off x="311700" y="744575"/>
            <a:ext cx="8520600" cy="129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Past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6"/>
          <p:cNvSpPr txBox="1"/>
          <p:nvPr/>
        </p:nvSpPr>
        <p:spPr>
          <a:xfrm>
            <a:off x="1583400" y="1645500"/>
            <a:ext cx="6747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</a:pPr>
            <a:r>
              <a:rPr b="1" lang="en" sz="2800">
                <a:solidFill>
                  <a:schemeClr val="dk2"/>
                </a:solidFill>
              </a:rPr>
              <a:t>file cabinet</a:t>
            </a:r>
            <a:endParaRPr b="1" sz="2800">
              <a:solidFill>
                <a:schemeClr val="dk2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</a:pPr>
            <a:r>
              <a:rPr b="1" lang="en" sz="2800">
                <a:solidFill>
                  <a:schemeClr val="dk2"/>
                </a:solidFill>
              </a:rPr>
              <a:t>clipping files</a:t>
            </a:r>
            <a:endParaRPr b="1" sz="2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7" title="news room 544f7d60-2dab-48a2-83fb-4ccb05a29d7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7"/>
          <p:cNvSpPr txBox="1"/>
          <p:nvPr/>
        </p:nvSpPr>
        <p:spPr>
          <a:xfrm>
            <a:off x="2680425" y="4688150"/>
            <a:ext cx="35808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8" title="clipping file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8"/>
          <p:cNvSpPr txBox="1"/>
          <p:nvPr/>
        </p:nvSpPr>
        <p:spPr>
          <a:xfrm>
            <a:off x="2680425" y="4688150"/>
            <a:ext cx="35808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9" title="old journo at desk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/>
          <p:nvPr/>
        </p:nvSpPr>
        <p:spPr>
          <a:xfrm>
            <a:off x="2680425" y="4688150"/>
            <a:ext cx="35808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 title="passing files to someo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/>
        </p:nvSpPr>
        <p:spPr>
          <a:xfrm>
            <a:off x="2680425" y="4688150"/>
            <a:ext cx="35808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1" title="Rotary Talk news outlets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1"/>
          <p:cNvSpPr txBox="1"/>
          <p:nvPr/>
        </p:nvSpPr>
        <p:spPr>
          <a:xfrm>
            <a:off x="2680425" y="4688150"/>
            <a:ext cx="35808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Social Media BSB_Logo-2-color-horiz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30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/>
          <p:nvPr>
            <p:ph type="ctrTitle"/>
          </p:nvPr>
        </p:nvSpPr>
        <p:spPr>
          <a:xfrm>
            <a:off x="311700" y="744575"/>
            <a:ext cx="8520600" cy="129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Past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2"/>
          <p:cNvSpPr txBox="1"/>
          <p:nvPr/>
        </p:nvSpPr>
        <p:spPr>
          <a:xfrm>
            <a:off x="1014200" y="1635150"/>
            <a:ext cx="67476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</a:pPr>
            <a:r>
              <a:rPr b="1" lang="en" sz="2800">
                <a:solidFill>
                  <a:schemeClr val="dk2"/>
                </a:solidFill>
              </a:rPr>
              <a:t>Digital </a:t>
            </a:r>
            <a:r>
              <a:rPr b="1" lang="en" sz="2800">
                <a:solidFill>
                  <a:schemeClr val="dk2"/>
                </a:solidFill>
              </a:rPr>
              <a:t>document repository (file cabinet)</a:t>
            </a:r>
            <a:endParaRPr b="1" sz="2800">
              <a:solidFill>
                <a:schemeClr val="dk2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</a:pPr>
            <a:r>
              <a:rPr b="1" lang="en" sz="2800">
                <a:solidFill>
                  <a:schemeClr val="dk2"/>
                </a:solidFill>
              </a:rPr>
              <a:t>Publicly available timeline collection (clipping files)</a:t>
            </a:r>
            <a:endParaRPr b="1" sz="2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33" title="bloomdocs Screenshot 2026-07-27 at 5.02.0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227"/>
            <a:ext cx="9144003" cy="4947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4" title="tiny timeline Screenshot 2026-07-27 at 5.00.03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983" y="0"/>
            <a:ext cx="8236032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5" title="closeup of timeline Screenshot 2026-07-27 at 5.01.0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46943"/>
            <a:ext cx="9144003" cy="4049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6" title="links in articles Screenshot 2026-07-27 at 9.00.3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29843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7" title="rotary talk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7"/>
          <p:cNvSpPr txBox="1"/>
          <p:nvPr/>
        </p:nvSpPr>
        <p:spPr>
          <a:xfrm>
            <a:off x="2701125" y="4708800"/>
            <a:ext cx="3580800" cy="372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Image generated by ChatGPT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8"/>
          <p:cNvSpPr txBox="1"/>
          <p:nvPr>
            <p:ph idx="1" type="body"/>
          </p:nvPr>
        </p:nvSpPr>
        <p:spPr>
          <a:xfrm>
            <a:off x="311700" y="507400"/>
            <a:ext cx="8520600" cy="72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2900">
                <a:solidFill>
                  <a:srgbClr val="000000"/>
                </a:solidFill>
              </a:rPr>
              <a:t>Sign up for the </a:t>
            </a:r>
            <a:endParaRPr b="1" sz="33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lang="en" sz="2900">
                <a:solidFill>
                  <a:srgbClr val="000000"/>
                </a:solidFill>
              </a:rPr>
              <a:t>“Almost Daily Bulletin” Newsletter</a:t>
            </a:r>
            <a:endParaRPr b="1" sz="29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29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b="1" sz="2900">
              <a:solidFill>
                <a:srgbClr val="000000"/>
              </a:solidFill>
            </a:endParaRPr>
          </a:p>
        </p:txBody>
      </p:sp>
      <p:pic>
        <p:nvPicPr>
          <p:cNvPr id="197" name="Google Shape;197;p38" title="QR_code_cle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3200" y="1647725"/>
            <a:ext cx="3376800" cy="33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Questions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ctrTitle"/>
          </p:nvPr>
        </p:nvSpPr>
        <p:spPr>
          <a:xfrm>
            <a:off x="311700" y="262725"/>
            <a:ext cx="8520600" cy="434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880"/>
              <a:t>Today’s Agenda</a:t>
            </a:r>
            <a:endParaRPr b="1" sz="28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80"/>
          </a:p>
          <a:p>
            <a:pPr indent="-443230" lvl="0" marL="457200" rtl="0" algn="l">
              <a:spcBef>
                <a:spcPts val="0"/>
              </a:spcBef>
              <a:spcAft>
                <a:spcPts val="0"/>
              </a:spcAft>
              <a:buSzPts val="3380"/>
              <a:buChar char="●"/>
            </a:pPr>
            <a:r>
              <a:rPr b="1" lang="en" sz="3380"/>
              <a:t>B Square: Then vs. Now</a:t>
            </a:r>
            <a:endParaRPr b="1" sz="3380"/>
          </a:p>
          <a:p>
            <a:pPr indent="-443230" lvl="0" marL="457200" rtl="0" algn="l">
              <a:spcBef>
                <a:spcPts val="0"/>
              </a:spcBef>
              <a:spcAft>
                <a:spcPts val="0"/>
              </a:spcAft>
              <a:buSzPts val="3380"/>
              <a:buChar char="●"/>
            </a:pPr>
            <a:r>
              <a:rPr b="1" lang="en" sz="3380"/>
              <a:t>Total News: Future, Past, Present</a:t>
            </a:r>
            <a:endParaRPr b="1" sz="3380"/>
          </a:p>
          <a:p>
            <a:pPr indent="-443230" lvl="0" marL="457200" rtl="0" algn="l">
              <a:spcBef>
                <a:spcPts val="0"/>
              </a:spcBef>
              <a:spcAft>
                <a:spcPts val="0"/>
              </a:spcAft>
              <a:buSzPts val="3380"/>
              <a:buChar char="●"/>
            </a:pPr>
            <a:r>
              <a:rPr b="1" lang="en" sz="3380"/>
              <a:t>Focus on Past: Documents, Timelines</a:t>
            </a:r>
            <a:endParaRPr b="1" sz="3380"/>
          </a:p>
          <a:p>
            <a:pPr indent="-443230" lvl="0" marL="457200" rtl="0" algn="l">
              <a:spcBef>
                <a:spcPts val="0"/>
              </a:spcBef>
              <a:spcAft>
                <a:spcPts val="0"/>
              </a:spcAft>
              <a:buSzPts val="3380"/>
              <a:buChar char="●"/>
            </a:pPr>
            <a:r>
              <a:rPr b="1" lang="en" sz="3380"/>
              <a:t>What We Actually Lost</a:t>
            </a:r>
            <a:endParaRPr b="1" sz="3380"/>
          </a:p>
          <a:p>
            <a:pPr indent="-443230" lvl="0" marL="457200" rtl="0" algn="l">
              <a:spcBef>
                <a:spcPts val="0"/>
              </a:spcBef>
              <a:spcAft>
                <a:spcPts val="0"/>
              </a:spcAft>
              <a:buSzPts val="3380"/>
              <a:buChar char="●"/>
            </a:pPr>
            <a:r>
              <a:rPr b="1" lang="en" sz="3380"/>
              <a:t>New Paradigm</a:t>
            </a:r>
            <a:endParaRPr b="1" sz="338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1399825" y="249600"/>
            <a:ext cx="6729600" cy="4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/>
              <a:t>B Square Bulletin: A local news outlet</a:t>
            </a:r>
            <a:endParaRPr b="1"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/>
              <a:t>Launched in July 2019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700"/>
              <a:t>Mission:</a:t>
            </a:r>
            <a:r>
              <a:rPr lang="en" sz="2700"/>
              <a:t> To give Bloomington residents an easy on-ramp to understanding the workings of </a:t>
            </a:r>
            <a:r>
              <a:rPr b="1" lang="en" sz="2700"/>
              <a:t>local government</a:t>
            </a:r>
            <a:r>
              <a:rPr lang="en" sz="2700"/>
              <a:t>, and to give them the information they need to contribute to Bloomington’s civic life.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1399825" y="249600"/>
            <a:ext cx="66411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/>
              <a:t>B Square Bulletin: A local news outlet</a:t>
            </a:r>
            <a:endParaRPr b="1"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Shut down end of 2024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Re-launched in March 2025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/>
              <a:t>New Mission:</a:t>
            </a:r>
            <a:r>
              <a:rPr lang="en" sz="2500"/>
              <a:t> To give Bloomington residents an easy on-ramp to understanding </a:t>
            </a:r>
            <a:r>
              <a:rPr b="1" lang="en" sz="2500"/>
              <a:t>all aspects of the place where they live</a:t>
            </a:r>
            <a:r>
              <a:rPr lang="en" sz="2500"/>
              <a:t>, and to give them the information they need to help Bloomington’s community thrive.</a:t>
            </a:r>
            <a:endParaRPr sz="2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/>
              <a:t>Total News: Future, Present, Past</a:t>
            </a:r>
            <a:endParaRPr b="1" sz="4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ctrTitle"/>
          </p:nvPr>
        </p:nvSpPr>
        <p:spPr>
          <a:xfrm>
            <a:off x="311700" y="827925"/>
            <a:ext cx="8520600" cy="100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Future</a:t>
            </a:r>
            <a:endParaRPr b="1"/>
          </a:p>
        </p:txBody>
      </p:sp>
      <p:sp>
        <p:nvSpPr>
          <p:cNvPr id="86" name="Google Shape;86;p19"/>
          <p:cNvSpPr txBox="1"/>
          <p:nvPr>
            <p:ph idx="1" type="subTitle"/>
          </p:nvPr>
        </p:nvSpPr>
        <p:spPr>
          <a:xfrm>
            <a:off x="2104350" y="2041725"/>
            <a:ext cx="4935300" cy="13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en"/>
              <a:t>community calendar</a:t>
            </a:r>
            <a:endParaRPr b="1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en"/>
              <a:t>links in news reporting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0" title="calendar Screenshot 2026-07-25 at 11.05.5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448" y="0"/>
            <a:ext cx="85711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 title="link to meeting Screenshot 2026-07-27 at 4.50.4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480" y="0"/>
            <a:ext cx="582504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